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7" r:id="rId14"/>
    <p:sldId id="269" r:id="rId15"/>
    <p:sldId id="270" r:id="rId16"/>
    <p:sldId id="274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02" r:id="rId29"/>
    <p:sldId id="285" r:id="rId30"/>
    <p:sldId id="287" r:id="rId31"/>
    <p:sldId id="289" r:id="rId32"/>
    <p:sldId id="290" r:id="rId33"/>
    <p:sldId id="293" r:id="rId34"/>
    <p:sldId id="292" r:id="rId35"/>
    <p:sldId id="294" r:id="rId36"/>
    <p:sldId id="297" r:id="rId37"/>
    <p:sldId id="295" r:id="rId38"/>
    <p:sldId id="296" r:id="rId39"/>
    <p:sldId id="298" r:id="rId40"/>
    <p:sldId id="299" r:id="rId41"/>
    <p:sldId id="284" r:id="rId42"/>
    <p:sldId id="30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AD"/>
    <a:srgbClr val="F40EA7"/>
    <a:srgbClr val="18FA43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9" autoAdjust="0"/>
    <p:restoredTop sz="94660"/>
  </p:normalViewPr>
  <p:slideViewPr>
    <p:cSldViewPr snapToGrid="0">
      <p:cViewPr>
        <p:scale>
          <a:sx n="39" d="100"/>
          <a:sy n="39" d="100"/>
        </p:scale>
        <p:origin x="-120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0909A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view3D>
      <c:rotX val="30"/>
      <c:rotY val="8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75137474462382E-2"/>
          <c:y val="0.15573029411949729"/>
          <c:w val="0.84249725051075242"/>
          <c:h val="0.696160454106692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віком</c:v>
                </c:pt>
              </c:strCache>
            </c:strRef>
          </c:tx>
          <c:explosion val="14"/>
          <c:dPt>
            <c:idx val="0"/>
            <c:bubble3D val="0"/>
            <c:explosion val="8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94-40AF-A7E0-827C54C31F41}"/>
              </c:ext>
            </c:extLst>
          </c:dPt>
          <c:dPt>
            <c:idx val="1"/>
            <c:bubble3D val="0"/>
            <c:explosion val="11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94-40AF-A7E0-827C54C31F41}"/>
              </c:ext>
            </c:extLst>
          </c:dPt>
          <c:dPt>
            <c:idx val="2"/>
            <c:bubble3D val="0"/>
            <c:explosion val="6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94-40AF-A7E0-827C54C31F41}"/>
              </c:ext>
            </c:extLst>
          </c:dPt>
          <c:dPt>
            <c:idx val="3"/>
            <c:bubble3D val="0"/>
            <c:explosion val="2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94-40AF-A7E0-827C54C31F41}"/>
              </c:ext>
            </c:extLst>
          </c:dPt>
          <c:dPt>
            <c:idx val="4"/>
            <c:bubble3D val="0"/>
            <c:explosion val="6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5494-40AF-A7E0-827C54C31F41}"/>
              </c:ext>
            </c:extLst>
          </c:dPt>
          <c:dLbls>
            <c:dLbl>
              <c:idx val="0"/>
              <c:layout>
                <c:manualLayout>
                  <c:x val="-1.6836739085976011E-2"/>
                  <c:y val="-3.104998542647991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298</a:t>
                    </a:r>
                    <a:r>
                      <a:rPr lang="ru-RU" baseline="0" dirty="0"/>
                      <a:t> </a:t>
                    </a:r>
                    <a:r>
                      <a:rPr lang="ru-RU" baseline="0" dirty="0" err="1"/>
                      <a:t>осіб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4-40AF-A7E0-827C54C31F41}"/>
                </c:ext>
              </c:extLst>
            </c:dLbl>
            <c:dLbl>
              <c:idx val="1"/>
              <c:layout>
                <c:manualLayout>
                  <c:x val="-3.0652180943497677E-2"/>
                  <c:y val="-4.943953107514834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907 </a:t>
                    </a:r>
                    <a:r>
                      <a:rPr lang="ru-RU" dirty="0" err="1"/>
                      <a:t>осіб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4-40AF-A7E0-827C54C31F41}"/>
                </c:ext>
              </c:extLst>
            </c:dLbl>
            <c:dLbl>
              <c:idx val="2"/>
              <c:layout>
                <c:manualLayout>
                  <c:x val="1.6297776374564203E-2"/>
                  <c:y val="-7.279543181305074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2017осіб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4-40AF-A7E0-827C54C31F41}"/>
                </c:ext>
              </c:extLst>
            </c:dLbl>
            <c:dLbl>
              <c:idx val="3"/>
              <c:layout>
                <c:manualLayout>
                  <c:x val="-2.3568654403335821E-2"/>
                  <c:y val="-3.383363260889774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2061 особа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4-40AF-A7E0-827C54C31F41}"/>
                </c:ext>
              </c:extLst>
            </c:dLbl>
            <c:dLbl>
              <c:idx val="4"/>
              <c:layout>
                <c:manualLayout>
                  <c:x val="1.0013794560396978E-2"/>
                  <c:y val="-3.755092868620939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1921</a:t>
                    </a:r>
                    <a:r>
                      <a:rPr lang="ru-RU" baseline="0" dirty="0"/>
                      <a:t> особа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94-40AF-A7E0-827C54C31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0-6 р.</c:v>
                </c:pt>
                <c:pt idx="1">
                  <c:v>7-17 р.</c:v>
                </c:pt>
                <c:pt idx="2">
                  <c:v>18-39 р.</c:v>
                </c:pt>
                <c:pt idx="3">
                  <c:v>40-59 р.</c:v>
                </c:pt>
                <c:pt idx="4">
                  <c:v>60 +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298</c:v>
                </c:pt>
                <c:pt idx="1">
                  <c:v>907</c:v>
                </c:pt>
                <c:pt idx="2">
                  <c:v>2017</c:v>
                </c:pt>
                <c:pt idx="3">
                  <c:v>2061</c:v>
                </c:pt>
                <c:pt idx="4">
                  <c:v>1921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0E-46F3-ABBE-CC467DB91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5656486757014"/>
          <c:y val="0.86445906042118204"/>
          <c:w val="0.59605461188157616"/>
          <c:h val="0.12095643712471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11B18E-C8CC-45CE-8119-D1BF254CA290}" type="doc">
      <dgm:prSet loTypeId="urn:microsoft.com/office/officeart/2005/8/layout/equation2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ECE3262-4328-47FA-A93B-F5D81DF664F2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rgbClr val="0909AD"/>
              </a:solidFill>
            </a:rPr>
            <a:t>Чоловіки (3467осіб = 48,1%)</a:t>
          </a:r>
          <a:endParaRPr lang="ru-RU" b="1" dirty="0">
            <a:solidFill>
              <a:srgbClr val="0909AD"/>
            </a:solidFill>
          </a:endParaRPr>
        </a:p>
      </dgm:t>
    </dgm:pt>
    <dgm:pt modelId="{6F7AA06D-C3A3-47DF-91C5-2E7C63C5B536}" type="parTrans" cxnId="{7E6D11F9-AF53-4540-AC64-90A9C2E671FF}">
      <dgm:prSet/>
      <dgm:spPr/>
      <dgm:t>
        <a:bodyPr/>
        <a:lstStyle/>
        <a:p>
          <a:endParaRPr lang="ru-RU"/>
        </a:p>
      </dgm:t>
    </dgm:pt>
    <dgm:pt modelId="{BBA99E65-53E2-4240-9A1F-BD0BA63DB018}" type="sibTrans" cxnId="{7E6D11F9-AF53-4540-AC64-90A9C2E671FF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9B3ABE0C-E63A-4034-B2A1-0AC0B8BBF48F}">
      <dgm:prSet phldrT="[Текст]"/>
      <dgm:spPr>
        <a:solidFill>
          <a:srgbClr val="F40EA7"/>
        </a:solidFill>
      </dgm:spPr>
      <dgm:t>
        <a:bodyPr/>
        <a:lstStyle/>
        <a:p>
          <a:r>
            <a:rPr lang="uk-UA" b="1" dirty="0">
              <a:solidFill>
                <a:srgbClr val="0909AD"/>
              </a:solidFill>
            </a:rPr>
            <a:t>Жінки     (3737осіб = 51,9%)</a:t>
          </a:r>
          <a:endParaRPr lang="ru-RU" b="1" dirty="0">
            <a:solidFill>
              <a:srgbClr val="0909AD"/>
            </a:solidFill>
          </a:endParaRPr>
        </a:p>
      </dgm:t>
    </dgm:pt>
    <dgm:pt modelId="{00CE06C3-1B1B-48AD-AAE8-7A3B451FE6B3}" type="parTrans" cxnId="{2C7350D9-8D15-4C41-A49B-C07F9BB5DC4F}">
      <dgm:prSet/>
      <dgm:spPr/>
      <dgm:t>
        <a:bodyPr/>
        <a:lstStyle/>
        <a:p>
          <a:endParaRPr lang="ru-RU"/>
        </a:p>
      </dgm:t>
    </dgm:pt>
    <dgm:pt modelId="{67944801-8020-4E74-A34F-C02E0E0B3639}" type="sibTrans" cxnId="{2C7350D9-8D15-4C41-A49B-C07F9BB5DC4F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771FEEC5-7109-42BD-943D-7585DA1CBFE0}">
      <dgm:prSet phldrT="[Текст]"/>
      <dgm:spPr>
        <a:solidFill>
          <a:srgbClr val="18FA43"/>
        </a:solidFill>
      </dgm:spPr>
      <dgm:t>
        <a:bodyPr/>
        <a:lstStyle/>
        <a:p>
          <a:r>
            <a:rPr lang="uk-UA" dirty="0">
              <a:solidFill>
                <a:srgbClr val="0909AD"/>
              </a:solidFill>
            </a:rPr>
            <a:t>100% сільське населення (7204особи)</a:t>
          </a:r>
          <a:endParaRPr lang="ru-RU" dirty="0">
            <a:solidFill>
              <a:srgbClr val="0909AD"/>
            </a:solidFill>
          </a:endParaRPr>
        </a:p>
      </dgm:t>
    </dgm:pt>
    <dgm:pt modelId="{B0A13EFF-3556-4ED1-8280-C2DE6F167F97}" type="parTrans" cxnId="{E65443CF-82F8-44A9-AC7C-CC7D49CB1A04}">
      <dgm:prSet/>
      <dgm:spPr/>
      <dgm:t>
        <a:bodyPr/>
        <a:lstStyle/>
        <a:p>
          <a:endParaRPr lang="ru-RU"/>
        </a:p>
      </dgm:t>
    </dgm:pt>
    <dgm:pt modelId="{3C7F108E-C439-4E9C-928A-5428A128B78B}" type="sibTrans" cxnId="{E65443CF-82F8-44A9-AC7C-CC7D49CB1A04}">
      <dgm:prSet/>
      <dgm:spPr/>
      <dgm:t>
        <a:bodyPr/>
        <a:lstStyle/>
        <a:p>
          <a:endParaRPr lang="ru-RU"/>
        </a:p>
      </dgm:t>
    </dgm:pt>
    <dgm:pt modelId="{9118DE72-451C-42C6-85A1-F7B23F2FE232}" type="pres">
      <dgm:prSet presAssocID="{3911B18E-C8CC-45CE-8119-D1BF254CA2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F860783-7393-4828-90DB-D72ED13F0CEF}" type="pres">
      <dgm:prSet presAssocID="{3911B18E-C8CC-45CE-8119-D1BF254CA290}" presName="vNodes" presStyleCnt="0"/>
      <dgm:spPr/>
    </dgm:pt>
    <dgm:pt modelId="{F2AD3C59-2281-4AC8-B19F-C605FCD04309}" type="pres">
      <dgm:prSet presAssocID="{1ECE3262-4328-47FA-A93B-F5D81DF664F2}" presName="node" presStyleLbl="node1" presStyleIdx="0" presStyleCnt="3" custLinFactY="6316" custLinFactNeighborX="-263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8566FF-4A8E-45E9-A830-9FC967FE5405}" type="pres">
      <dgm:prSet presAssocID="{BBA99E65-53E2-4240-9A1F-BD0BA63DB018}" presName="spacerT" presStyleCnt="0"/>
      <dgm:spPr/>
    </dgm:pt>
    <dgm:pt modelId="{94215067-076D-49D7-8995-AB33D797B497}" type="pres">
      <dgm:prSet presAssocID="{BBA99E65-53E2-4240-9A1F-BD0BA63DB018}" presName="sibTrans" presStyleLbl="sibTrans2D1" presStyleIdx="0" presStyleCnt="2" custLinFactNeighborX="-4007" custLinFactNeighborY="73826"/>
      <dgm:spPr/>
      <dgm:t>
        <a:bodyPr/>
        <a:lstStyle/>
        <a:p>
          <a:endParaRPr lang="uk-UA"/>
        </a:p>
      </dgm:t>
    </dgm:pt>
    <dgm:pt modelId="{251251FE-BB4F-4052-8F32-31732F727D9E}" type="pres">
      <dgm:prSet presAssocID="{BBA99E65-53E2-4240-9A1F-BD0BA63DB018}" presName="spacerB" presStyleCnt="0"/>
      <dgm:spPr/>
    </dgm:pt>
    <dgm:pt modelId="{47D5E5E5-756F-405F-A524-7C4F4B683952}" type="pres">
      <dgm:prSet presAssocID="{9B3ABE0C-E63A-4034-B2A1-0AC0B8BBF48F}" presName="node" presStyleLbl="node1" presStyleIdx="1" presStyleCnt="3" custLinFactNeighborX="-3891" custLinFactNeighborY="-286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50E7A8-9B45-4B8C-8BBE-4BB68AC92CE5}" type="pres">
      <dgm:prSet presAssocID="{3911B18E-C8CC-45CE-8119-D1BF254CA290}" presName="sibTransLast" presStyleLbl="sibTrans2D1" presStyleIdx="1" presStyleCnt="2"/>
      <dgm:spPr/>
      <dgm:t>
        <a:bodyPr/>
        <a:lstStyle/>
        <a:p>
          <a:endParaRPr lang="uk-UA"/>
        </a:p>
      </dgm:t>
    </dgm:pt>
    <dgm:pt modelId="{12B86D53-3DFE-4FFF-B6E4-48BCAADFFFBD}" type="pres">
      <dgm:prSet presAssocID="{3911B18E-C8CC-45CE-8119-D1BF254CA290}" presName="connectorText" presStyleLbl="sibTrans2D1" presStyleIdx="1" presStyleCnt="2"/>
      <dgm:spPr/>
      <dgm:t>
        <a:bodyPr/>
        <a:lstStyle/>
        <a:p>
          <a:endParaRPr lang="uk-UA"/>
        </a:p>
      </dgm:t>
    </dgm:pt>
    <dgm:pt modelId="{E5ED8291-C11E-4992-9F15-2F55144DF745}" type="pres">
      <dgm:prSet presAssocID="{3911B18E-C8CC-45CE-8119-D1BF254CA290}" presName="lastNode" presStyleLbl="node1" presStyleIdx="2" presStyleCnt="3" custLinFactNeighborX="80069" custLinFactNeighborY="12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BE39C7E-7B75-4BD0-AECC-3B78F438D7BB}" type="presOf" srcId="{3911B18E-C8CC-45CE-8119-D1BF254CA290}" destId="{9118DE72-451C-42C6-85A1-F7B23F2FE232}" srcOrd="0" destOrd="0" presId="urn:microsoft.com/office/officeart/2005/8/layout/equation2"/>
    <dgm:cxn modelId="{ABA86178-0B7A-4F82-AAA8-5C7A725B35A2}" type="presOf" srcId="{9B3ABE0C-E63A-4034-B2A1-0AC0B8BBF48F}" destId="{47D5E5E5-756F-405F-A524-7C4F4B683952}" srcOrd="0" destOrd="0" presId="urn:microsoft.com/office/officeart/2005/8/layout/equation2"/>
    <dgm:cxn modelId="{471F8B81-738D-49DE-96CA-DEE2731B1859}" type="presOf" srcId="{BBA99E65-53E2-4240-9A1F-BD0BA63DB018}" destId="{94215067-076D-49D7-8995-AB33D797B497}" srcOrd="0" destOrd="0" presId="urn:microsoft.com/office/officeart/2005/8/layout/equation2"/>
    <dgm:cxn modelId="{2C7350D9-8D15-4C41-A49B-C07F9BB5DC4F}" srcId="{3911B18E-C8CC-45CE-8119-D1BF254CA290}" destId="{9B3ABE0C-E63A-4034-B2A1-0AC0B8BBF48F}" srcOrd="1" destOrd="0" parTransId="{00CE06C3-1B1B-48AD-AAE8-7A3B451FE6B3}" sibTransId="{67944801-8020-4E74-A34F-C02E0E0B3639}"/>
    <dgm:cxn modelId="{BEAA8B14-CAE2-4BEE-AA12-E6A68B48EE76}" type="presOf" srcId="{67944801-8020-4E74-A34F-C02E0E0B3639}" destId="{12B86D53-3DFE-4FFF-B6E4-48BCAADFFFBD}" srcOrd="1" destOrd="0" presId="urn:microsoft.com/office/officeart/2005/8/layout/equation2"/>
    <dgm:cxn modelId="{7E6D11F9-AF53-4540-AC64-90A9C2E671FF}" srcId="{3911B18E-C8CC-45CE-8119-D1BF254CA290}" destId="{1ECE3262-4328-47FA-A93B-F5D81DF664F2}" srcOrd="0" destOrd="0" parTransId="{6F7AA06D-C3A3-47DF-91C5-2E7C63C5B536}" sibTransId="{BBA99E65-53E2-4240-9A1F-BD0BA63DB018}"/>
    <dgm:cxn modelId="{E65443CF-82F8-44A9-AC7C-CC7D49CB1A04}" srcId="{3911B18E-C8CC-45CE-8119-D1BF254CA290}" destId="{771FEEC5-7109-42BD-943D-7585DA1CBFE0}" srcOrd="2" destOrd="0" parTransId="{B0A13EFF-3556-4ED1-8280-C2DE6F167F97}" sibTransId="{3C7F108E-C439-4E9C-928A-5428A128B78B}"/>
    <dgm:cxn modelId="{6A8C5753-A6E1-4197-8C24-5D49172A9A68}" type="presOf" srcId="{1ECE3262-4328-47FA-A93B-F5D81DF664F2}" destId="{F2AD3C59-2281-4AC8-B19F-C605FCD04309}" srcOrd="0" destOrd="0" presId="urn:microsoft.com/office/officeart/2005/8/layout/equation2"/>
    <dgm:cxn modelId="{4FD7F951-0753-47B3-A4DC-F130594A33D5}" type="presOf" srcId="{67944801-8020-4E74-A34F-C02E0E0B3639}" destId="{1650E7A8-9B45-4B8C-8BBE-4BB68AC92CE5}" srcOrd="0" destOrd="0" presId="urn:microsoft.com/office/officeart/2005/8/layout/equation2"/>
    <dgm:cxn modelId="{82F24DAC-4E19-4898-A976-65B03F8D90A9}" type="presOf" srcId="{771FEEC5-7109-42BD-943D-7585DA1CBFE0}" destId="{E5ED8291-C11E-4992-9F15-2F55144DF745}" srcOrd="0" destOrd="0" presId="urn:microsoft.com/office/officeart/2005/8/layout/equation2"/>
    <dgm:cxn modelId="{8EE326BF-2980-4E33-8202-EEFC520932FA}" type="presParOf" srcId="{9118DE72-451C-42C6-85A1-F7B23F2FE232}" destId="{4F860783-7393-4828-90DB-D72ED13F0CEF}" srcOrd="0" destOrd="0" presId="urn:microsoft.com/office/officeart/2005/8/layout/equation2"/>
    <dgm:cxn modelId="{74F0D721-DA1A-4AA5-A8E3-626DF2327B28}" type="presParOf" srcId="{4F860783-7393-4828-90DB-D72ED13F0CEF}" destId="{F2AD3C59-2281-4AC8-B19F-C605FCD04309}" srcOrd="0" destOrd="0" presId="urn:microsoft.com/office/officeart/2005/8/layout/equation2"/>
    <dgm:cxn modelId="{48E6399A-8B54-46F5-8DC8-9938BDD1A31E}" type="presParOf" srcId="{4F860783-7393-4828-90DB-D72ED13F0CEF}" destId="{B78566FF-4A8E-45E9-A830-9FC967FE5405}" srcOrd="1" destOrd="0" presId="urn:microsoft.com/office/officeart/2005/8/layout/equation2"/>
    <dgm:cxn modelId="{FF439DEC-964E-4F49-9581-D07A8635F832}" type="presParOf" srcId="{4F860783-7393-4828-90DB-D72ED13F0CEF}" destId="{94215067-076D-49D7-8995-AB33D797B497}" srcOrd="2" destOrd="0" presId="urn:microsoft.com/office/officeart/2005/8/layout/equation2"/>
    <dgm:cxn modelId="{5B0C1414-723F-40F0-91B2-2B306C264149}" type="presParOf" srcId="{4F860783-7393-4828-90DB-D72ED13F0CEF}" destId="{251251FE-BB4F-4052-8F32-31732F727D9E}" srcOrd="3" destOrd="0" presId="urn:microsoft.com/office/officeart/2005/8/layout/equation2"/>
    <dgm:cxn modelId="{6EAEBAFB-EADC-4BD3-AC5D-A39D1CE63448}" type="presParOf" srcId="{4F860783-7393-4828-90DB-D72ED13F0CEF}" destId="{47D5E5E5-756F-405F-A524-7C4F4B683952}" srcOrd="4" destOrd="0" presId="urn:microsoft.com/office/officeart/2005/8/layout/equation2"/>
    <dgm:cxn modelId="{E88784FB-F9A6-4AF9-AF8F-C082CAA81649}" type="presParOf" srcId="{9118DE72-451C-42C6-85A1-F7B23F2FE232}" destId="{1650E7A8-9B45-4B8C-8BBE-4BB68AC92CE5}" srcOrd="1" destOrd="0" presId="urn:microsoft.com/office/officeart/2005/8/layout/equation2"/>
    <dgm:cxn modelId="{8E89B5B2-EF87-49C1-9477-64698D4DF02C}" type="presParOf" srcId="{1650E7A8-9B45-4B8C-8BBE-4BB68AC92CE5}" destId="{12B86D53-3DFE-4FFF-B6E4-48BCAADFFFBD}" srcOrd="0" destOrd="0" presId="urn:microsoft.com/office/officeart/2005/8/layout/equation2"/>
    <dgm:cxn modelId="{39F87D62-24CF-474A-9D2A-BCEDE170C83A}" type="presParOf" srcId="{9118DE72-451C-42C6-85A1-F7B23F2FE232}" destId="{E5ED8291-C11E-4992-9F15-2F55144DF74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D3C59-2281-4AC8-B19F-C605FCD04309}">
      <dsp:nvSpPr>
        <dsp:cNvPr id="0" name=""/>
        <dsp:cNvSpPr/>
      </dsp:nvSpPr>
      <dsp:spPr>
        <a:xfrm>
          <a:off x="1216599" y="258461"/>
          <a:ext cx="1788165" cy="1788165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909AD"/>
              </a:solidFill>
            </a:rPr>
            <a:t>Чоловіки (3467осіб = 48,1%)</a:t>
          </a:r>
          <a:endParaRPr lang="ru-RU" sz="2000" b="1" kern="1200" dirty="0">
            <a:solidFill>
              <a:srgbClr val="0909AD"/>
            </a:solidFill>
          </a:endParaRPr>
        </a:p>
      </dsp:txBody>
      <dsp:txXfrm>
        <a:off x="1478470" y="520332"/>
        <a:ext cx="1264423" cy="1264423"/>
      </dsp:txXfrm>
    </dsp:sp>
    <dsp:sp modelId="{94215067-076D-49D7-8995-AB33D797B497}">
      <dsp:nvSpPr>
        <dsp:cNvPr id="0" name=""/>
        <dsp:cNvSpPr/>
      </dsp:nvSpPr>
      <dsp:spPr>
        <a:xfrm>
          <a:off x="1597710" y="2040880"/>
          <a:ext cx="1037135" cy="1037135"/>
        </a:xfrm>
        <a:prstGeom prst="mathPlus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735182" y="2437480"/>
        <a:ext cx="762191" cy="243935"/>
      </dsp:txXfrm>
    </dsp:sp>
    <dsp:sp modelId="{47D5E5E5-756F-405F-A524-7C4F4B683952}">
      <dsp:nvSpPr>
        <dsp:cNvPr id="0" name=""/>
        <dsp:cNvSpPr/>
      </dsp:nvSpPr>
      <dsp:spPr>
        <a:xfrm>
          <a:off x="1194175" y="3074456"/>
          <a:ext cx="1788165" cy="1788165"/>
        </a:xfrm>
        <a:prstGeom prst="ellipse">
          <a:avLst/>
        </a:prstGeom>
        <a:solidFill>
          <a:srgbClr val="F40EA7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909AD"/>
              </a:solidFill>
            </a:rPr>
            <a:t>Жінки     (3737осіб = 51,9%)</a:t>
          </a:r>
          <a:endParaRPr lang="ru-RU" sz="2000" b="1" kern="1200" dirty="0">
            <a:solidFill>
              <a:srgbClr val="0909AD"/>
            </a:solidFill>
          </a:endParaRPr>
        </a:p>
      </dsp:txBody>
      <dsp:txXfrm>
        <a:off x="1456046" y="3336327"/>
        <a:ext cx="1264423" cy="1264423"/>
      </dsp:txXfrm>
    </dsp:sp>
    <dsp:sp modelId="{1650E7A8-9B45-4B8C-8BBE-4BB68AC92CE5}">
      <dsp:nvSpPr>
        <dsp:cNvPr id="0" name=""/>
        <dsp:cNvSpPr/>
      </dsp:nvSpPr>
      <dsp:spPr>
        <a:xfrm rot="21552907">
          <a:off x="3499535" y="2201576"/>
          <a:ext cx="1049116" cy="665197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499544" y="2335982"/>
        <a:ext cx="849557" cy="399119"/>
      </dsp:txXfrm>
    </dsp:sp>
    <dsp:sp modelId="{E5ED8291-C11E-4992-9F15-2F55144DF745}">
      <dsp:nvSpPr>
        <dsp:cNvPr id="0" name=""/>
        <dsp:cNvSpPr/>
      </dsp:nvSpPr>
      <dsp:spPr>
        <a:xfrm>
          <a:off x="4983877" y="708363"/>
          <a:ext cx="3576330" cy="3576330"/>
        </a:xfrm>
        <a:prstGeom prst="ellipse">
          <a:avLst/>
        </a:prstGeom>
        <a:solidFill>
          <a:srgbClr val="18FA43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>
              <a:solidFill>
                <a:srgbClr val="0909AD"/>
              </a:solidFill>
            </a:rPr>
            <a:t>100% сільське населення (7204особи)</a:t>
          </a:r>
          <a:endParaRPr lang="ru-RU" sz="3400" kern="1200" dirty="0">
            <a:solidFill>
              <a:srgbClr val="0909AD"/>
            </a:solidFill>
          </a:endParaRPr>
        </a:p>
      </dsp:txBody>
      <dsp:txXfrm>
        <a:off x="5507618" y="1232104"/>
        <a:ext cx="2528848" cy="2528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CE1CB-1E4A-49CD-AA75-4E55181C327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99A5-5561-4479-B15E-16490753FD0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81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40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7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346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59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737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15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5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6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6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3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4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9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6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0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6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89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C1712-2314-4EC2-B5EE-58D0C86E5219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AF1CAC-2115-4BA2-91BD-EB40C180ED4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64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27116A-2734-405C-BA28-F0DE292B2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811" y="4607167"/>
            <a:ext cx="8604739" cy="1859894"/>
          </a:xfrm>
        </p:spPr>
        <p:txBody>
          <a:bodyPr/>
          <a:lstStyle/>
          <a:p>
            <a:pPr algn="ctr"/>
            <a:r>
              <a:rPr lang="uk-UA" sz="36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Дубовиківської</a:t>
            </a:r>
            <a: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територіальної громади Синельниківського району Дніпропетровської області</a:t>
            </a:r>
            <a:endParaRPr lang="ru-RU" sz="36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95295B-07F0-492E-9514-63D40010A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191" y="715616"/>
            <a:ext cx="7516369" cy="702875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ІНВЕСТИЦІЙНИЙ ПАСПОРТ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21EFAC8-EBF0-4CC9-BB23-B06C9FD2581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3161" r="8039" b="11551"/>
          <a:stretch/>
        </p:blipFill>
        <p:spPr bwMode="auto">
          <a:xfrm>
            <a:off x="3498574" y="1294377"/>
            <a:ext cx="3214327" cy="347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269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87359D-F18E-476C-8EE6-26DBEAE0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2212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земельних ресурсів громади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076DCE-2181-4058-BBE8-D9682176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EBCEBFC-ACBC-4F91-9C1F-2909463CE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514" y="1403604"/>
            <a:ext cx="8006307" cy="5275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57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C70F31-6382-41DC-8B3C-C699BD48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298"/>
            <a:ext cx="8596668" cy="65267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Природно-геологічний потенціал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B9F5CE-C804-4B89-8BD3-CD27D053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40" y="4355027"/>
            <a:ext cx="4271854" cy="2411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6400B9-AB07-496A-87A7-F54D94463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50976"/>
            <a:ext cx="9791613" cy="39569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громади  багата на корисні копалини. Переважно, це ресурси для промисловості та будівельні матеріали.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Зеленогайського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старостинського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округу, біля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с.Новоандріївка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простягається Вовчанське комплексне розсипне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титано-цирконове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родовище.</a:t>
            </a:r>
          </a:p>
          <a:p>
            <a:pPr marL="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Родовище має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однопластову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будову. Вміст основних корисних мінералів — ільменіту, рутилу, циркону і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саліманіту+дистену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нерівномірний. Середній вміст у рудних пісках (в кг/м³) колективного концентрату — 173,5; ільменіту — 77,6; рутилу — 24,5; циркону — 5,5;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силіманіту+дистену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41,0; умовного ільменіту — 165,9. Родовище є одним із найбільш багатих на пострадянському просторі. Потужність рудних пісків коливається від 2 до 18 м, в середньому становить 7,4 м, середній коефіцієнт розкриву  по родовищу 5,3 м. Родовище може розроблятися відкритим способом  і рекомендується для промислового освоєння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01F829-02D7-4FB0-9560-17B2B482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4D962B-2594-4C52-AE49-1E6DE5FA9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695" y="4506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7057C5-A1DF-4D09-9982-3F7FE332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298"/>
            <a:ext cx="8596668" cy="51834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Заказники місцевого значення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17AEE4-8DD2-4727-A565-A9E4EFD9B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87553"/>
            <a:ext cx="9472506" cy="505381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громади знаходяться 2 заказники місцевого значення: </a:t>
            </a:r>
          </a:p>
          <a:p>
            <a:pPr algn="just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ландшафтний заказник «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Гришаї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розташований між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селами  Лиса  Балка,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Гришаї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Дубовики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ландшафтний заказник «Річка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Чаплинка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заказник, розташований на захід від сіл Зелена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Зелений Гай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2AD4D2-ECFF-4125-B1F8-936C7058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EC0738-D57F-437D-B026-3A530BF1BA7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0"/>
          <a:stretch/>
        </p:blipFill>
        <p:spPr bwMode="auto">
          <a:xfrm>
            <a:off x="2028908" y="3108878"/>
            <a:ext cx="6255025" cy="3450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80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CBBEC8-5B41-47FB-B43C-9D5265CD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298"/>
            <a:ext cx="8596668" cy="71620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громади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E8EDE0CF-BE41-42C8-BCEB-16C13CD5B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014500"/>
            <a:ext cx="6308682" cy="2841508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Дубовиківської територіальної громади транспортне сполучення забезпечується автомобільними дорогами загального користування місцевого значення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Сітка доріг місцевого значення, які перебувають у власності громади, складає 124,9 км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того, територією громади проходять автомобільні шляхи загального користування державного, обласного та районного підпорядкування</a:t>
            </a:r>
          </a:p>
          <a:p>
            <a:pPr algn="just">
              <a:buFont typeface="Wingdings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8B7545A-FA18-445D-8C4D-F2DB3CCDE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3713" y="4753155"/>
            <a:ext cx="5635316" cy="18065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громади проходить магістраль Придніпровської залізниці. В селищі Чаплине розташована вузлова залізнична станція, яка сполучає населені пункти об’єднаної громади з містами Синельникове та Дніпро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AE13E3-03EC-4A75-BAB8-B7E88421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622C5E-7F64-4468-8647-0EBC4519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5" y="4262516"/>
            <a:ext cx="3465458" cy="2595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A21A31-D50E-4C12-A88C-72B0FD0F6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016" y="1507448"/>
            <a:ext cx="3103445" cy="22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2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FF6CD-07AC-48FF-B839-292CD8FD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5" y="298298"/>
            <a:ext cx="8596668" cy="670966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інфраструктура</a:t>
            </a:r>
            <a:b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D289421D-8862-4B84-ABB9-1A772B71E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816637"/>
            <a:ext cx="8596668" cy="670967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 дошкільної освіти</a:t>
            </a:r>
            <a:endParaRPr lang="ru-RU" sz="2800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D713A9BE-3176-4A5F-B9E8-5DFD9F04B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21409"/>
            <a:ext cx="4185623" cy="391995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Дубовиківської ТГ працюють 2 заклади дошкільної освіти:  </a:t>
            </a:r>
          </a:p>
          <a:p>
            <a:pPr algn="just">
              <a:buFont typeface="Wingdings" pitchFamily="2" charset="2"/>
              <a:buChar char="§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КЗДО «Теремок»         (село Медичне, Миколаївський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округ)</a:t>
            </a:r>
          </a:p>
          <a:p>
            <a:pPr algn="just">
              <a:buFont typeface="Wingdings" pitchFamily="2" charset="2"/>
              <a:buChar char="§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КЗДО «Калинка» (с-ще Чаплине, Чаплинський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округ) 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того, послуги дошкільної освіти надаються  в дошкільних відділеннях закладів загальної освіти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8BBF8422-06AA-436D-B64D-AA6A08D6F7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85231" y="2121409"/>
            <a:ext cx="4612185" cy="3198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9FC09D-4E6D-4424-8F09-95540D75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485E9-E193-42EE-8A55-B61DC6C8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608" y="298299"/>
            <a:ext cx="6253818" cy="63439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 загальної освіти</a:t>
            </a:r>
            <a:endParaRPr lang="ru-RU" sz="3200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C0C76B-B344-4C08-9C56-802D06428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0717" y="932689"/>
            <a:ext cx="10338931" cy="3544420"/>
          </a:xfrm>
        </p:spPr>
        <p:txBody>
          <a:bodyPr>
            <a:noAutofit/>
          </a:bodyPr>
          <a:lstStyle/>
          <a:p>
            <a:pPr marL="0" indent="0" algn="just" fontAlgn="base"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 послуги в громаді надають</a:t>
            </a:r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закладів загальної освіти: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«Чаплинський ліцей Дубовиківської сільської ради»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Чаплинська філія І-ІІ ступенів «Чаплинського ліцею Дубовиківської сільської ради»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 Дубовиківської сільської ради»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Зеленогайська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середня загальноосвітня школа І-ІІІ ступенів з дошкільним відділенням Дубовиківської сільської ради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гімназія Дубовиківської сільської ради»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«Шевченківський навчально-виховний комплекс «загальноосвітній навчальний заклад-дошкільний навчальний заклад» Дубовиківської сільської ради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E1C77C-5294-483C-8B51-48AC6554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F4913A13-20C9-440D-A2B4-A5627EB359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30155"/>
          <a:stretch/>
        </p:blipFill>
        <p:spPr>
          <a:xfrm>
            <a:off x="3687460" y="4553683"/>
            <a:ext cx="2907734" cy="200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0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4F7DE2FC-9666-4878-B06A-CA7C0193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3984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Охорона здоров’я     </a:t>
            </a: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2B26FA40-1B49-4C21-BCB5-89AE2AB0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4753"/>
            <a:ext cx="8923866" cy="4596610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 першої медичної допомоги для населення громади надаються медичними закладами, що підпорядковуються  КНП «Васильківський центр первинної медико-санітарної допомоги» Васильківської селищної ради: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Миколаївська АЗПСМ, Чаплинська АЗПСМ,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Зеленогайський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ФП,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Хуторо-Чаплинський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Шевченківський 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ФАПи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того, на території громади функціонує КЗ «Васильківський психоневрологічний інтернат» Дніпропетровської обласної ради, який надає послуги по догляду із забезпеченням проживання для осіб з психічними розладами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024A75-93DD-403B-8B18-0D24FF31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4541152"/>
            <a:ext cx="3491103" cy="23231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68E54F4-F266-42C7-86AD-4C6B5A31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23" y="40555"/>
            <a:ext cx="191452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7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8F808340-5738-4932-AE2B-D63493D3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5450"/>
            <a:ext cx="8596668" cy="68579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FE05FDF3-6FC6-4306-9CCD-A7D8AEC6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841249"/>
            <a:ext cx="9044637" cy="340156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uk-UA" sz="2000" dirty="0">
                <a:solidFill>
                  <a:schemeClr val="tx1"/>
                </a:solidFill>
              </a:rPr>
              <a:t> 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громади працюють 17 закладів культури: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сільських бібліотек (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Зеленогайська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Миколаївська,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Журавлинська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Хуторо-Чаплинська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Шевченківська та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Чаплинська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сільські будинки культури (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Новоандріївський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СБК, Миколаївський СБК,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СБК та Шевченківський СБК)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сільських клубів (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Копанівський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сільський клуб,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Гришаївський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сільський клуб, Артемівський сільський клуб,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Журавлинський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сільський клуб та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Хуторо-Чаплинський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сільський клуб)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E1CE3D-CDC2-4988-A5B1-184C5549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AAF0D1-90E4-4285-B6D7-E945B4887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7" b="18934"/>
          <a:stretch/>
        </p:blipFill>
        <p:spPr>
          <a:xfrm>
            <a:off x="677334" y="4416551"/>
            <a:ext cx="2245321" cy="228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1987E11-0B0A-431B-B5F2-77EBC221F5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98"/>
          <a:stretch/>
        </p:blipFill>
        <p:spPr>
          <a:xfrm>
            <a:off x="7494147" y="4380642"/>
            <a:ext cx="2683143" cy="228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Нет описания фото.">
            <a:extLst>
              <a:ext uri="{FF2B5EF4-FFF2-40B4-BE49-F238E27FC236}">
                <a16:creationId xmlns:a16="http://schemas.microsoft.com/office/drawing/2014/main" xmlns="" id="{E903F823-EE6F-4D3F-A1C1-8F48C5B52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b="35600"/>
          <a:stretch/>
        </p:blipFill>
        <p:spPr bwMode="auto">
          <a:xfrm>
            <a:off x="3259669" y="4389453"/>
            <a:ext cx="3897465" cy="2277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2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6B6B0C-CF83-4E18-BFA1-8E02E77A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2272"/>
          </a:xfrm>
        </p:spPr>
        <p:txBody>
          <a:bodyPr/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колективи</a:t>
            </a: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717BEE-4820-496E-8BB1-E3809DE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61874"/>
            <a:ext cx="9216474" cy="1835010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багата на аматорські творчі колективи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fontAlgn="base"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зразкових хореографічних колекти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вів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Барбарики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«Сузір’я»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активними учасниками шкільних, районних, обласних культурних заходів. Брали участь та стали переможцями й лауреатами районних, обласних, Всеукраїнських і навіть Міжнародних конкурсів, що підтверджено Дипломами та Грамотами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24B194-640A-462A-9BF5-350E1D89B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9" r="21069" b="19355"/>
          <a:stretch/>
        </p:blipFill>
        <p:spPr>
          <a:xfrm>
            <a:off x="6404410" y="3251615"/>
            <a:ext cx="3992255" cy="2449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A7599B-CCE8-4B37-BC91-5AC010D13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34454" b="42954"/>
          <a:stretch/>
        </p:blipFill>
        <p:spPr>
          <a:xfrm>
            <a:off x="4195512" y="3621388"/>
            <a:ext cx="1981334" cy="2733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7D948E-CDB8-430B-B790-DF48214EC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43"/>
          <a:stretch/>
        </p:blipFill>
        <p:spPr>
          <a:xfrm>
            <a:off x="230867" y="4251114"/>
            <a:ext cx="3737081" cy="2449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F085C1-63E3-464B-96AC-5A07F6C3E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D37B14-DBB1-4167-B0AF-CE41013A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895" y="4415073"/>
            <a:ext cx="4062169" cy="24149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3B5F1E-134E-451A-B9E2-284671517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34" y="133917"/>
            <a:ext cx="8596668" cy="685800"/>
          </a:xfrm>
        </p:spPr>
        <p:txBody>
          <a:bodyPr/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потенціал громади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8E1380-DE86-4215-8C94-DEE76F85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819718"/>
            <a:ext cx="8778240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 громади формується переважно за рахунок агропромислового сектору, добувної промисловості,  та роздрібної торгівлі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ACFC808-4EFD-46B4-95C8-0EE6123534B6}"/>
              </a:ext>
            </a:extLst>
          </p:cNvPr>
          <p:cNvSpPr/>
          <p:nvPr/>
        </p:nvSpPr>
        <p:spPr>
          <a:xfrm>
            <a:off x="162984" y="1617474"/>
            <a:ext cx="9657672" cy="367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54038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i="1" u="sng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Аграрний сектор</a:t>
            </a:r>
            <a:r>
              <a:rPr lang="uk-UA" sz="2400" b="1" i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вагому долю в розвитку громади, та є бюджетоутворюючою галуззю громади. </a:t>
            </a:r>
          </a:p>
          <a:p>
            <a:pPr marL="457200" indent="540385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сільськогосподарського виробництва гарантує продовольчу безпеку та незалежність територіальної громади, а також забезпечує робочими місцями значну частину сільського населення.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Найпоширеніша спеціалізація сільськогосподарських господарств на території громади – це  «Рослинництво».</a:t>
            </a:r>
            <a:r>
              <a:rPr lang="uk-UA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540385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Рослинницька сфера зорієнтована переважно на вирощування зернових (озима пшениця, озимий та яровий ячмінь, кукурудза) та технічних культур (соняшник, ріпак)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AEFD92-3165-462F-BD1E-FDB551C9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A7C6301-0A31-4054-8D2A-99886E4A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16" y="1563476"/>
            <a:ext cx="4066384" cy="34018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D4DC2F-9424-4B3E-951C-62D48172B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448" y="303415"/>
            <a:ext cx="804742" cy="853514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36B03CF4-96F7-4A13-AA47-50E56B32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50" y="669525"/>
            <a:ext cx="8596668" cy="61884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solidFill>
                  <a:srgbClr val="0909AD"/>
                </a:solidFill>
              </a:rPr>
              <a:t>1</a:t>
            </a:r>
            <a:r>
              <a:rPr lang="uk-UA" sz="1900" dirty="0">
                <a:solidFill>
                  <a:srgbClr val="0909AD"/>
                </a:solidFill>
              </a:rPr>
              <a:t>. Запрошення до співпраці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2. Загальна інформація про громаду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3. Географічне розташування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4. Розподіл постійного населення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5. Природно-географічні та кліматичні умови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6. Структура земельних ресурсів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7. Природно-геологічний потенціал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8. Заказники місцевого значення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9. Транспортна інфраструктура громади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10. Соціальна інфраструктура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11. Економічний потенціал громади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12. Бюджет громади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13. Досягнення громади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14. Інвестиційні об’єкти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15. Інвестиційні пропозиції</a:t>
            </a:r>
          </a:p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16. Вимоги до інвесторів</a:t>
            </a:r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BA79EAA-5FC9-42FA-B64F-2209FE79C483}"/>
              </a:ext>
            </a:extLst>
          </p:cNvPr>
          <p:cNvSpPr/>
          <p:nvPr/>
        </p:nvSpPr>
        <p:spPr>
          <a:xfrm>
            <a:off x="1207008" y="146305"/>
            <a:ext cx="31821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909AD"/>
                </a:solidFill>
                <a:effectLst/>
              </a:rPr>
              <a:t>З М І С Т</a:t>
            </a:r>
          </a:p>
        </p:txBody>
      </p:sp>
    </p:spTree>
    <p:extLst>
      <p:ext uri="{BB962C8B-B14F-4D97-AF65-F5344CB8AC3E}">
        <p14:creationId xmlns:p14="http://schemas.microsoft.com/office/powerpoint/2010/main" val="1574309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F6E841-7E35-4268-93CE-0674653D9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47701"/>
            <a:ext cx="9038166" cy="5393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Промисловість</a:t>
            </a:r>
            <a:r>
              <a:rPr lang="uk-UA" sz="3600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Питому вагу в економіці територіальної громади набула добувна промисловість. Основним видом діяльності ТОВ «Демурінський гірничо-збагачувальний комбінат» є видобуток та збагачення  концентратів. Підприємство розробляє поклади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титано-цирконієвої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руди, що знаходяться на території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Зеленогайського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старостинського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округу. Після збагачення отримують 80 % піску, 10 % глини та 5 – 10 % колективного концентрату</a:t>
            </a:r>
          </a:p>
          <a:p>
            <a:pPr marL="0" indent="0">
              <a:buNone/>
            </a:pPr>
            <a:endParaRPr lang="ru-RU" sz="2000" b="1" i="1" u="sng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F76AD7-F129-4E97-A716-21DB882D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5" name="Рисунок 4" descr="Демурінські «гойдалки»: акції скандального ГЗК знову вивели з-під арешту, і… передали в АРМА!">
            <a:extLst>
              <a:ext uri="{FF2B5EF4-FFF2-40B4-BE49-F238E27FC236}">
                <a16:creationId xmlns:a16="http://schemas.microsoft.com/office/drawing/2014/main" xmlns="" id="{63B44994-2C8D-4FA5-A58B-0BF10A2098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36" y="3344532"/>
            <a:ext cx="5267897" cy="264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05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D6F206-126B-4661-A091-C3F8E6AA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982" y="508958"/>
            <a:ext cx="8113098" cy="703495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Роздрібна торгівля</a:t>
            </a:r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680A3B-B392-4388-996F-6408014FA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664" y="3429000"/>
            <a:ext cx="4955923" cy="3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78B7B231-281E-4C8B-8418-00A10A54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81151"/>
            <a:ext cx="8708001" cy="4460212"/>
          </a:xfrm>
        </p:spPr>
        <p:txBody>
          <a:bodyPr/>
          <a:lstStyle/>
          <a:p>
            <a:pPr algn="just"/>
            <a:r>
              <a:rPr lang="uk-UA" b="1" i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громади налічується 32 об’єкти торгівлі, в яких забезпечуються потреби населення у соціально значущих продовольчих товарах та непродовольчих товарах першої необхідності.</a:t>
            </a:r>
            <a:b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території селища Чаплине функціонує ринкова площа, де здійснюється продаж продовольчих, непродовольчих, господарчих товарів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B89DEB-FAB2-405B-B12C-51C9A654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339C56-DFC2-499D-840F-49DB0894F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76746"/>
            <a:ext cx="10295466" cy="5734950"/>
          </a:xfrm>
        </p:spPr>
        <p:txBody>
          <a:bodyPr>
            <a:normAutofit lnSpcReduction="10000"/>
          </a:bodyPr>
          <a:lstStyle/>
          <a:p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доходів громади за 2023 рік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році зведений обсяг доходів сільського бюджету склав </a:t>
            </a:r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104736,8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тис. грн, що становить 113,4% затвердженого обсягу доходів на 2023 рік.</a:t>
            </a:r>
          </a:p>
          <a:p>
            <a:pPr marL="0" indent="0">
              <a:buNone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60883,7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Відсоток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125,6%, 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12422,3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склало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16850,9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38,3%.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 (без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за 2023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питома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indent="-34290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	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податку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доходи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29749,4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(48,9%)</a:t>
            </a:r>
          </a:p>
          <a:p>
            <a:pPr lvl="1" indent="-342900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	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податкам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зборам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30597,4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(50,3%)</a:t>
            </a:r>
          </a:p>
          <a:p>
            <a:pPr lvl="1" indent="-342900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	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90,8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(0,1%)</a:t>
            </a:r>
          </a:p>
          <a:p>
            <a:pPr lvl="1" indent="-342900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	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рентній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надрами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4,4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(0,01%)</a:t>
            </a:r>
          </a:p>
          <a:p>
            <a:pPr lvl="1" indent="-342900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	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441,7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(0,7%)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BD9C67-B33A-4262-A1C7-96D058F2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39" y="4820385"/>
            <a:ext cx="2327888" cy="17501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AF1A5B-24CB-4EE0-B5B9-D2AA8D6F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298"/>
            <a:ext cx="8596668" cy="67844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громади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F01474-7FE2-4EA0-943A-F479E6184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3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2EB46A-63B0-482F-BDB2-55C0A10F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298"/>
            <a:ext cx="8596668" cy="501802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Бюджетоутворюючі підприємства </a:t>
            </a:r>
            <a:endParaRPr lang="ru-RU" sz="3200" b="1" dirty="0">
              <a:solidFill>
                <a:srgbClr val="0909AD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88E3FC7F-C28F-4B99-A3BA-B8E319CFFA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045706"/>
              </p:ext>
            </p:extLst>
          </p:nvPr>
        </p:nvGraphicFramePr>
        <p:xfrm>
          <a:off x="770626" y="886365"/>
          <a:ext cx="8713436" cy="5779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51">
                  <a:extLst>
                    <a:ext uri="{9D8B030D-6E8A-4147-A177-3AD203B41FA5}">
                      <a16:colId xmlns:a16="http://schemas.microsoft.com/office/drawing/2014/main" xmlns="" val="3457764529"/>
                    </a:ext>
                  </a:extLst>
                </a:gridCol>
                <a:gridCol w="2492947">
                  <a:extLst>
                    <a:ext uri="{9D8B030D-6E8A-4147-A177-3AD203B41FA5}">
                      <a16:colId xmlns:a16="http://schemas.microsoft.com/office/drawing/2014/main" xmlns="" val="602301817"/>
                    </a:ext>
                  </a:extLst>
                </a:gridCol>
                <a:gridCol w="4043189">
                  <a:extLst>
                    <a:ext uri="{9D8B030D-6E8A-4147-A177-3AD203B41FA5}">
                      <a16:colId xmlns:a16="http://schemas.microsoft.com/office/drawing/2014/main" xmlns="" val="4081731971"/>
                    </a:ext>
                  </a:extLst>
                </a:gridCol>
                <a:gridCol w="1657349">
                  <a:extLst>
                    <a:ext uri="{9D8B030D-6E8A-4147-A177-3AD203B41FA5}">
                      <a16:colId xmlns:a16="http://schemas.microsoft.com/office/drawing/2014/main" xmlns="" val="2322112260"/>
                    </a:ext>
                  </a:extLst>
                </a:gridCol>
              </a:tblGrid>
              <a:tr h="78870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№з/п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Назва підприємства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Основний  вид  господарської діяльності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Питома вага у загальному обсязі доходів, %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7672558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 «Укрзалізниця»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Вантажний залізничний транспорт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0022989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СФГ «Україна 2000»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Вирощування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(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крім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рису),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бобових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і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олійних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943815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«Демурінський ГЗК»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Добування руд інших кольорових металів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5301944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</a:t>
                      </a:r>
                      <a:r>
                        <a:rPr lang="uk-UA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Інвестагро</a:t>
                      </a: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Вирощування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(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крім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рису),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бобових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і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олійних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9037627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«Васильківське-Агро»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Вирощування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(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крім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рису),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бобових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і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олійних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721171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СФГ «Хутірське»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Вирощування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(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крім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рису),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бобових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і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олійних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2959836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«Чаплинське»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Вирощування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(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крім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рису),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бобових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і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олійних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417802"/>
                  </a:ext>
                </a:extLst>
              </a:tr>
              <a:tr h="44580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СФГ «Прогрес»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Вирощування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(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крім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рису),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бобових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 і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олійних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456706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1646AC-B59A-4088-866B-ECA2EA7C7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95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C9BE35-78D3-4AB0-AE80-22382FBC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громади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FDC90A-6763-42EB-ACDF-D554D955F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346227-721C-42D5-BAC0-977F57DAB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5" r="13726"/>
          <a:stretch/>
        </p:blipFill>
        <p:spPr>
          <a:xfrm>
            <a:off x="6096000" y="1314450"/>
            <a:ext cx="3905250" cy="267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98866BF-1973-40C7-860D-ED2E2EF52A8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13978" b="16591"/>
          <a:stretch/>
        </p:blipFill>
        <p:spPr bwMode="auto">
          <a:xfrm>
            <a:off x="677334" y="3991429"/>
            <a:ext cx="4237566" cy="2485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0E6A1B81-25D8-4889-B75C-173156220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4451"/>
            <a:ext cx="9781116" cy="472691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uk-UA" sz="2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2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Відкрито Центр надання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адміністративних послуг (ЦНАП)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підтримки регіонального офісу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U-LEAD в рамках програми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EGAB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i="1" dirty="0"/>
              <a:t>                                           </a:t>
            </a:r>
            <a:r>
              <a:rPr lang="uk-U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«Поліцейський офіцер                                                                            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громади», реалізовано за підтримки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Департаменту юстиції США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 Україні ІСІТАР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3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210AEA3B-7F0B-41F6-8104-340937C3C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457200"/>
            <a:ext cx="4563005" cy="2752464"/>
          </a:xfrm>
        </p:spPr>
        <p:txBody>
          <a:bodyPr/>
          <a:lstStyle/>
          <a:p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Досягнення громади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Реалізовано </a:t>
            </a:r>
            <a:r>
              <a:rPr lang="uk-UA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«Капітальний ремонт приміщення дитячого садка «Теремок» в с. Медичне» за рахунок інфраструктурної субвенції з державного бюджету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0E11BD9E-F4AD-4251-B1E4-C5CBCAFF4F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750" y="725055"/>
            <a:ext cx="4062154" cy="261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4278DCA7-40DB-469A-9E66-42D22A0A2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8012" y="4838700"/>
            <a:ext cx="4791337" cy="1294245"/>
          </a:xfrm>
        </p:spPr>
        <p:txBody>
          <a:bodyPr/>
          <a:lstStyle/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Реалізовано </a:t>
            </a:r>
            <a:r>
              <a:rPr lang="uk-UA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«Капітальний ремонт Чаплинської опорної школи за рахунок інфраструктурної субвенції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BDF39C-C004-4D85-9A27-6425180F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4846D2C-9D66-4DD9-B898-5B5686882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44" y="3648336"/>
            <a:ext cx="4353456" cy="3102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48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18AA2B-AB65-4D51-BFD9-9697CDB28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963" y="422694"/>
            <a:ext cx="4696355" cy="313063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Досягнення громади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</a:t>
            </a:r>
            <a:r>
              <a:rPr lang="uk-U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Дубовиківську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добровільну місцеву пожежну команду, </a:t>
            </a:r>
            <a:r>
              <a:rPr lang="uk-U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впроваджений спільно з Асоціацією добровільних пожежних команд Республіки Польща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015A4AC-211A-49BD-B91C-429C8BF47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87504" y="3966631"/>
            <a:ext cx="4821416" cy="26739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програми грантової допомоги за </a:t>
            </a:r>
            <a:r>
              <a:rPr lang="uk-U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проєктами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безпеки людини «КУСАНОНЕ» Посольства Японії в Україні,  громада отримала відновлений  пожежний автомобіль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MITSUBISHI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FIGHTER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7600E5-D950-4D25-A29E-A61A1093B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3C60D3-B9D5-4136-A02C-D2E3BB762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7" b="12868"/>
          <a:stretch/>
        </p:blipFill>
        <p:spPr>
          <a:xfrm>
            <a:off x="5313184" y="514349"/>
            <a:ext cx="3964166" cy="303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A021F61-BA9E-4D98-B99B-BCFD1C68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90" y="3855040"/>
            <a:ext cx="4370928" cy="289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788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C08907-2049-48FD-8A04-504DD1AF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7774"/>
            <a:ext cx="7994181" cy="713730"/>
          </a:xfrm>
        </p:spPr>
        <p:txBody>
          <a:bodyPr>
            <a:normAutofit fontScale="90000"/>
          </a:bodyPr>
          <a:lstStyle/>
          <a:p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дитячих майданчиків в населених пунктах громади за рахунок коштів місцевого бюджету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DB63082-2EDB-4105-A102-B668C78DA2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7506"/>
          <a:stretch/>
        </p:blipFill>
        <p:spPr>
          <a:xfrm>
            <a:off x="709699" y="1492907"/>
            <a:ext cx="4366945" cy="3229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B676883D-EF83-4954-B219-4F7E941A05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30542"/>
          <a:stretch/>
        </p:blipFill>
        <p:spPr>
          <a:xfrm>
            <a:off x="5448451" y="1500996"/>
            <a:ext cx="4402916" cy="321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97358B-5AD6-4909-9E05-3AB26068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124" y="298299"/>
            <a:ext cx="863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5FCBEF"/>
              </a:buClr>
              <a:buSzPct val="80000"/>
            </a:pPr>
            <a: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громади</a:t>
            </a:r>
          </a:p>
        </p:txBody>
      </p:sp>
    </p:spTree>
    <p:extLst>
      <p:ext uri="{BB962C8B-B14F-4D97-AF65-F5344CB8AC3E}">
        <p14:creationId xmlns:p14="http://schemas.microsoft.com/office/powerpoint/2010/main" val="2994492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43155"/>
          </a:xfrm>
        </p:spPr>
        <p:txBody>
          <a:bodyPr>
            <a:noAutofit/>
          </a:bodyPr>
          <a:lstStyle/>
          <a:p>
            <a:pPr lvl="0"/>
            <a: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громади</a:t>
            </a:r>
            <a:b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1457864"/>
            <a:ext cx="8596668" cy="1811547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Підключення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інфраструктури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до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широкосмугового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інтернету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волоконно-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оптичних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рамках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Субвенція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державного бюджету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місцевим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бюджетам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реалізацію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спрямованих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широкосмугового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доступу до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Інтернету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сільській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місцевості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97358B-5AD6-4909-9E05-3AB26068F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67" y="3502325"/>
            <a:ext cx="5477775" cy="303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7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1440"/>
            <a:ext cx="8596668" cy="54864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ОБ’ЄКТИ</a:t>
            </a:r>
            <a:b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640080"/>
            <a:ext cx="10436551" cy="853514"/>
          </a:xfrm>
        </p:spPr>
        <p:txBody>
          <a:bodyPr/>
          <a:lstStyle/>
          <a:p>
            <a:pPr algn="ctr"/>
            <a:endParaRPr lang="uk-UA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містечка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Чаплине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835" y="1551962"/>
            <a:ext cx="10790831" cy="522122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інформація </a:t>
            </a: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ділянки: 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Brownfield </a:t>
            </a:r>
            <a:endParaRPr lang="uk-UA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території, на якій розташовані виробничі площі орієнтовно - 4,5 га. Вільна від забудови площа - 3,9 га. 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координати </a:t>
            </a:r>
            <a:r>
              <a:rPr lang="uk-UA" sz="3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– 48º 07´ N-36º 13´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розміщені напівзруйновані об’єкти: двоповерхова будівля казарми, 5 автогаражів, котельня, склад для зберігання овочів</a:t>
            </a:r>
          </a:p>
          <a:p>
            <a:pPr marL="0" indent="0">
              <a:buNone/>
            </a:pPr>
            <a:r>
              <a:rPr lang="uk-UA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</a:t>
            </a: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автодороги державного значення    -    Т 0406 - 1,5 км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найближчої вузлової залізничної станції Чаплине – 1,5 км</a:t>
            </a:r>
          </a:p>
          <a:p>
            <a:pPr marL="0" indent="0">
              <a:buNone/>
            </a:pPr>
            <a:r>
              <a:rPr lang="ru-RU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Інженерна</a:t>
            </a:r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інфраструктура</a:t>
            </a:r>
            <a:endParaRPr lang="ru-RU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діючого газопроводу середнього тиску – 0,3 км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діючої лінії електропередачі – 0,1 км, потужність лінії енергопостачання 0,4 </a:t>
            </a:r>
            <a:r>
              <a:rPr lang="uk-UA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(відключена в зв’язку з невикористанням)</a:t>
            </a:r>
          </a:p>
          <a:p>
            <a:pPr marL="0" indent="0">
              <a:buNone/>
            </a:pPr>
            <a:r>
              <a:rPr lang="uk-UA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 та форма власності</a:t>
            </a:r>
          </a:p>
          <a:p>
            <a:pPr marL="0" indent="0">
              <a:buNone/>
            </a:pPr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власність </a:t>
            </a:r>
            <a:r>
              <a:rPr lang="uk-UA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Дубовиківської</a:t>
            </a:r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</a:t>
            </a:r>
          </a:p>
          <a:p>
            <a:pPr marL="0" indent="0">
              <a:buNone/>
            </a:pPr>
            <a:r>
              <a:rPr lang="uk-UA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передачі інвестору</a:t>
            </a:r>
          </a:p>
          <a:p>
            <a:r>
              <a:rPr lang="uk-UA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Оренда</a:t>
            </a:r>
          </a:p>
          <a:p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9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6991400-E1E7-4E23-B5C9-1BC624D8C711}"/>
              </a:ext>
            </a:extLst>
          </p:cNvPr>
          <p:cNvSpPr/>
          <p:nvPr/>
        </p:nvSpPr>
        <p:spPr>
          <a:xfrm>
            <a:off x="3155112" y="94630"/>
            <a:ext cx="5924550" cy="74357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909A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ЗАПРОШУЄМО ДО СПІВПРАЦІ!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F9996E3-4B6B-4D5B-B239-9D56AE8A6845}"/>
              </a:ext>
            </a:extLst>
          </p:cNvPr>
          <p:cNvSpPr/>
          <p:nvPr/>
        </p:nvSpPr>
        <p:spPr>
          <a:xfrm>
            <a:off x="3086100" y="1619249"/>
            <a:ext cx="7353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uk-UA" dirty="0" err="1"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Дубовиківська</a:t>
            </a:r>
            <a:r>
              <a:rPr lang="uk-UA" dirty="0"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територіальна громада – сільськогосподарський регіон із давніми аграрними традиціями, розташований 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 південно-східній частині Синельниківського району Дніпропетровської області</a:t>
            </a:r>
            <a:r>
              <a:rPr lang="uk-UA" dirty="0"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Найцінніше для нас - це люди. Тому одним із основних пріоритетів у нашій діяльності є забезпечення економічного зростання та підвищення конкурентоспроможності економіки, що сприятиме покращенню добробуту та рівня життя мешканців.  </a:t>
            </a:r>
            <a:endParaRPr lang="ru-RU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E6676F-82C3-4451-A87A-D7B4AB1E1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20" y="1142255"/>
            <a:ext cx="2485714" cy="26285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BDA826E-9BA2-4344-8C7F-76516951FB13}"/>
              </a:ext>
            </a:extLst>
          </p:cNvPr>
          <p:cNvSpPr/>
          <p:nvPr/>
        </p:nvSpPr>
        <p:spPr>
          <a:xfrm>
            <a:off x="380220" y="3927573"/>
            <a:ext cx="10059180" cy="2982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Наша громада націлена на розвиток соціальної сфери, інфраструктури, розвиток підприємницької діяльності, покращення благоустрою території.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Ми відкриті для партнерів, які готові чесно вести свій бізнес на території громади, надавати робочі місця, платити гідну зарплату та сплачувати податки до бюджету громади.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uk-UA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Ми завжди готові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до співпраці, чекаємо </a:t>
            </a:r>
            <a:r>
              <a:rPr lang="uk-UA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на ваші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пропозиції та будемо дуже раді допомогти у </a:t>
            </a:r>
            <a:r>
              <a:rPr lang="uk-UA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розвитку вашого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бізнесу на території нашої громади.</a:t>
            </a:r>
          </a:p>
          <a:p>
            <a:pPr indent="450215" algn="just">
              <a:spcAft>
                <a:spcPts val="1000"/>
              </a:spcAft>
            </a:pPr>
            <a:endParaRPr lang="uk-UA" sz="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indent="450215" algn="just">
              <a:spcAft>
                <a:spcPts val="3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З повагою</a:t>
            </a:r>
          </a:p>
          <a:p>
            <a:pPr indent="450215" algn="just">
              <a:spcAft>
                <a:spcPts val="3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Cambria" panose="02040503050406030204" pitchFamily="18" charset="0"/>
              </a:rPr>
              <a:t>сільський голова                                                                                МИКОЛА КАРНАУХ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5C5603-1E4B-4F4C-8EEB-7379A005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47" y="288677"/>
            <a:ext cx="802984" cy="8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9456"/>
            <a:ext cx="8596668" cy="69494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ОБ’ЄКТИ</a:t>
            </a:r>
            <a:b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813816"/>
            <a:ext cx="9218063" cy="822960"/>
          </a:xfrm>
        </p:spPr>
        <p:txBody>
          <a:bodyPr/>
          <a:lstStyle/>
          <a:p>
            <a:endParaRPr lang="uk-UA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садка 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Добровілля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636776"/>
            <a:ext cx="9602111" cy="50017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інформація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будівлі  - 647,1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координати  Е - 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48.307236, N - 36.098921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Цегляна двоповерхова будівля не використовується за призначенням. Потребує капітального ремонту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автодороги  обласного значення  О-041305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0,1 км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найближчої залізничної станції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Ульянівка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14 км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інфраструктура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 -відсутнє; водовідведення-потребує реконструкції;  централізоване газопостачання- потребує ремонту; опалення здійснювалося від газової котельні- потребує реконструкції; електропостачання підведене (відключено в зв’язку з невикористанням).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 та форма власності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власність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Дубовиківської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передачі інвестору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Оренда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9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9456"/>
            <a:ext cx="8596668" cy="69494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ОБ’ЄКТИ</a:t>
            </a:r>
            <a:b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813816"/>
            <a:ext cx="9218063" cy="822960"/>
          </a:xfrm>
        </p:spPr>
        <p:txBody>
          <a:bodyPr/>
          <a:lstStyle/>
          <a:p>
            <a:pPr algn="ctr"/>
            <a:endParaRPr lang="uk-UA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садка 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Шевченкове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636776"/>
            <a:ext cx="9602111" cy="50017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інформація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будівлі - 794,4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координати  Е - 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48.178769, N -36.212754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Двоповерхова будівля не використовується за призначенням. Потребує капітального ремонту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автодороги  обласного значення  О-040204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0,1 км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найближчої  вузлової залізничної станції Чаплине – 6 км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інфраструктура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 -відсутнє; водовідведення-потребує реконструкції;  централізоване газопостачання- відсутнє; централізоване опалення та електропостачання  відключено в зв'язку з невикористанням.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 та форма власності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власність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Дубовиківської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передачі інвестору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Оренда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7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9456"/>
            <a:ext cx="8923866" cy="69494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ОБ’ЄКТИ</a:t>
            </a:r>
            <a:b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813816"/>
            <a:ext cx="10366066" cy="822960"/>
          </a:xfrm>
        </p:spPr>
        <p:txBody>
          <a:bodyPr/>
          <a:lstStyle/>
          <a:p>
            <a:endParaRPr lang="uk-UA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колишньої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Хуторо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-Чаплине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636776"/>
            <a:ext cx="9602111" cy="50017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інформація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будівлі - 1767,5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координати  Е - 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48.178769, N -36.212754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Двоповерхова будівля не використовується за призначенням. Зроблена із з залізобетонних блоків. Стіни цегляні, облицьовані плиткою. Покрівля шиферна. Будівля потребує капітального ремонту.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автодороги  територіального значення  Т-0406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0,1 км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найближчої  вузлової залізничної станції Чаплине – 5 км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інфраструктура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 - відсутнє; водовідведення - потребує реконструкції;  централізоване газопостачання - відсутнє; централізоване опалення та електропостачання  відключено в зв'язку з невикористанням.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 та форма власності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власність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Дубовиківської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передачі інвестору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Оренда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59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987552"/>
            <a:ext cx="3678125" cy="1298448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автозаправної станції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987552"/>
            <a:ext cx="7606978" cy="56004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2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</a:t>
            </a:r>
            <a:r>
              <a:rPr lang="uk-UA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Дубовиківської</a:t>
            </a: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територіальної громади відсутня автозаправна станція. Жителі громади та фермерські господарства вимушені здійснювати закупівлю паливно-мастильних матеріалів для власних та аграрних потреб в інших територіальних громадах та організовувати зберігання власними силами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автозаправної станції, яка обслуговуватиме фермерські господарства та місцеве населення, суттєво покращить умови забезпечення паливно-мастильними матеріалами </a:t>
            </a:r>
            <a:r>
              <a:rPr lang="uk-UA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 населення </a:t>
            </a: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аграрного сектору у відповідні сезони</a:t>
            </a:r>
          </a:p>
          <a:p>
            <a:pPr marL="0" indent="0">
              <a:buNone/>
            </a:pPr>
            <a:r>
              <a:rPr lang="ru-RU" sz="22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2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2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ru-RU" sz="22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0000"/>
              </a:lnSpc>
              <a:spcBef>
                <a:spcPts val="0"/>
              </a:spcBef>
            </a:pP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Наявна земельна ділянка із земель комунальної власності Дубовиківської сільської ради, площею - 0,0600 га, координати </a:t>
            </a:r>
            <a:r>
              <a:rPr lang="uk-UA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48.249655, 36.220213. Земельна ділянка має вигідне місцерозташування і знаходиться на перетині доріг обласного значення О040201 Васильківка-Миколаївка та  О040204 Дубовики-Шевченкове-Чаплине 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70F3A8-BBA8-46AD-AAD6-2AAB3C25B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8" y="2737245"/>
            <a:ext cx="3532077" cy="36675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55523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987552"/>
            <a:ext cx="3678125" cy="1298448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вітрових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 електростанцій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6" y="1151812"/>
            <a:ext cx="6803136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</a:p>
          <a:p>
            <a:pPr algn="just"/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Дубовиківська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має рівнинний ландшафт, сприятливий для розвитку вітрової енергетики, а також наявні площі резервного земельного фонду, що можуть бути використані для виробництва сонячної електроенергії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ru-RU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Земельні ділянки комунальної власності з цільовим призначенням 16.00 – землі запасу: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кадастровий номер 1220786600:01:009:0040,  площею -9,6364га, координати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48.248593, 36.248655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кадастровий номер 1220786600:02:002:0122, площею - 30,7513га, координати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48.256108, 36.255929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38CF52A6-7232-4194-B1AC-770E15C13F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5197"/>
          <a:stretch/>
        </p:blipFill>
        <p:spPr>
          <a:xfrm>
            <a:off x="201168" y="2743577"/>
            <a:ext cx="3484438" cy="365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07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987552"/>
            <a:ext cx="3678125" cy="1298448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 твердопаливних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пелетів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території громади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1151812"/>
            <a:ext cx="7690105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  <a:endParaRPr lang="ru-RU" sz="2000" dirty="0"/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енергоринку свідчать про поступовий перехід на альтернативні та  відновлювальні джерела енергії. Великим попитом сьогодні користуються паливні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пелети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(брикети). Цей вид твердого палива не вимагає наявності величезних потужностей для його виробництва, а сировиною для нього служить солома та інші відходи сільськогосподарських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</a:t>
            </a: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Домогосподарства та переважна більшість будинків комунальних закладів громади мають печі та твердопаливні котли, тому власне виробництво альтернативних видів твердого палива з відходів рослинництва має добрі перспективи збуту продукції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для реалізації  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сировинної бази для виготовлення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пелетів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(соломи, лушпиння тощо)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E4723A-FBD0-448A-BE6D-5678C519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7" y="2809461"/>
            <a:ext cx="3678125" cy="3551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43004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370" y="1295400"/>
            <a:ext cx="3678125" cy="1371600"/>
          </a:xfrm>
        </p:spPr>
        <p:txBody>
          <a:bodyPr/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молочно-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м’ясного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комплексу на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endParaRPr lang="uk-UA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1151812"/>
            <a:ext cx="6656833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  <a:endParaRPr lang="ru-RU" sz="2000" dirty="0"/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Тваринництво – одна з ключових галузей сільського господарства, яка має  важливе значення для забезпечення продовольчої безпеки  та має значний експортний потенціал</a:t>
            </a: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Ринкові фактори для створення молочно-м’ясного комплексу: постійний  попит на яловичину та молочні продукти</a:t>
            </a:r>
          </a:p>
          <a:p>
            <a:pPr marL="0" indent="0">
              <a:buNone/>
            </a:pP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для реалізації  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пасовищ на території громади </a:t>
            </a: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Розвинутий рослинницький комплекс громади може забезпечити у достатній кількості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кормами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C32DE1-6430-4B27-BF9B-E622A6575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5" y="3145762"/>
            <a:ext cx="3830869" cy="3369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578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1151812"/>
            <a:ext cx="3678125" cy="1515188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виробництва риби в існуючих водоймах громади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1151812"/>
            <a:ext cx="7690105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  <a:endParaRPr lang="ru-RU" sz="2000" dirty="0"/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Останнім часом суттєво змінилися економічні та природні умови, зокрема погіршився загальний стан вітчизняної іхтіофауни, збільшився антропогенний вплив на водні популяції. Відновлення рибогосподарського потенціалу природних водойм є напрямком державної політики у сфері рибного господарства. Вирощування риби є прибутковою діяльністю, яка може допомогти фінансувати експлуатацію та технічне обслуговування існуючих ставків </a:t>
            </a: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економічній цінності  риби можна частково компенсувати витрати на експлуатацію водоочисного об’єкта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для реалізації  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водойм на території громади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D48035-91E3-4555-A7DA-7B3D2FBAD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31"/>
          <a:stretch/>
        </p:blipFill>
        <p:spPr>
          <a:xfrm>
            <a:off x="201168" y="3002174"/>
            <a:ext cx="3620826" cy="3354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9669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1151812"/>
            <a:ext cx="3678125" cy="1800938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цеху з виробництва сушених, заморожених, копчених, в’ялених фруктів, ягід, овочів 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1151812"/>
            <a:ext cx="7690105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  <a:endParaRPr lang="ru-RU" sz="2000" dirty="0"/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 громади відсутні ринки  збуту плодово-ягідної та овочевої продукції, вирощеної в домогосподарствах громади.     Це вкрай негативно впливає на структуру сільськогосподарського виробництва у зазначеному секторі, зокрема – у рази зменшує потенційні обсяги вирощування овочів та фруктів </a:t>
            </a: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попиту на фруктову продукцію оригінального асортименту: сушені, заморожені, в’ялені, копчені, консервовані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ягоди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зазначеного виробництва сприятиме забезпеченню торгівельних мереж плодово-ягідною продукцією протягом року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для реалізації  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сировинної бази: фруктово-ягідна та овочева продукція, що вирощується в домогосподарствах громади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E87FD3-8CB7-4A87-8775-7C9DD435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2" y="3162300"/>
            <a:ext cx="3765316" cy="3425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1645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1151812"/>
            <a:ext cx="3678125" cy="1536524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сфери побутового обслуговування на території громади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1151812"/>
            <a:ext cx="7211339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  <a:endParaRPr lang="ru-RU" sz="2000" dirty="0"/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побутового обслуговування є важливою соціальною галуззю, яка призначена задовольняти попит населення в послугах, що пов'язані з веденням домашнього господарства, виконанням різноманітних ремонтних робіт, забезпеченням санітарно-гігієнічних та інших потреб населення, а також з виготовленням за індивідуальними замовленнями особистих речей та предметів домашнього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вжит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зв'язку із збільшенням на території громади кількості ВПО, зростає потреба в соціально-побутових послугах, перукарні, ательє з пошиття та ремонту одягу і взуття, ремонту побутової техніки, тощо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для реалізації  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вільних об’єктів комунальної власності, які пропонуються для здачі в оренду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F7AAAB-8E68-44BD-87D9-C58A60DBC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" y="2917493"/>
            <a:ext cx="3920811" cy="383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482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6EE72B-5F8C-4EAE-964F-1F9B2599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079" y="3198916"/>
            <a:ext cx="3782291" cy="23913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C91288-00E3-484F-B104-92E4FF501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174" y="270164"/>
            <a:ext cx="802984" cy="85357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ACAEF30-1CA4-46D8-A112-2BD97B52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30" y="270164"/>
            <a:ext cx="7424250" cy="706581"/>
          </a:xfrm>
          <a:solidFill>
            <a:srgbClr val="FFFF00"/>
          </a:solidFill>
        </p:spPr>
        <p:txBody>
          <a:bodyPr/>
          <a:lstStyle/>
          <a:p>
            <a:r>
              <a:rPr lang="uk-UA" b="1" dirty="0">
                <a:solidFill>
                  <a:srgbClr val="0909AD"/>
                </a:solidFill>
                <a:latin typeface="Times New Roman" pitchFamily="18" charset="0"/>
                <a:cs typeface="Times New Roman" pitchFamily="18" charset="0"/>
              </a:rPr>
              <a:t>Загальна інформація про громаду</a:t>
            </a:r>
            <a:endParaRPr lang="ru-RU" b="1" dirty="0">
              <a:solidFill>
                <a:srgbClr val="0909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89B941-1EFD-4D25-B5A3-DDF94E4EC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3856" y="1267692"/>
            <a:ext cx="8596668" cy="4822212"/>
          </a:xfrm>
        </p:spPr>
        <p:txBody>
          <a:bodyPr>
            <a:normAutofit fontScale="25000" lnSpcReduction="20000"/>
          </a:bodyPr>
          <a:lstStyle/>
          <a:p>
            <a:r>
              <a:rPr lang="uk-UA" sz="96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Дубовиківська</a:t>
            </a: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сільська рада</a:t>
            </a:r>
          </a:p>
          <a:p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Сільський голова - КАРНАУХ Микола Володимирович</a:t>
            </a:r>
          </a:p>
          <a:p>
            <a:pPr marL="0" indent="0">
              <a:buNone/>
            </a:pPr>
            <a:endParaRPr lang="uk-UA" sz="9600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Юридична адреса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вул. Центральна 2,  село Дубовики  Синельниківський район, Дніпропетровська область, 52623, Україна</a:t>
            </a:r>
          </a:p>
          <a:p>
            <a:pPr marL="0" indent="0">
              <a:buNone/>
            </a:pPr>
            <a:endParaRPr lang="uk-UA" sz="9600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ЄРДПОУ 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41732733</a:t>
            </a: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(+38098) 648-20-38</a:t>
            </a: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uk-UA" sz="96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info@vasmykol.otg.dp.gov.ua</a:t>
            </a: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ru-RU" sz="9600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9600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</a:t>
            </a:r>
            <a:r>
              <a:rPr lang="uk-UA" sz="9600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9600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96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917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733039F-1838-40CD-8DE9-76D367EE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042"/>
            <a:ext cx="8596668" cy="5465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ІНВЕСТИЦІЙНІ ПРОПОЗИЦІЇ </a:t>
            </a:r>
            <a:b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CE60390D-C445-487C-A206-97E8650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1151812"/>
            <a:ext cx="3678125" cy="969596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сільського (зеленого) туризму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39668162-45BE-4803-9D08-DC498166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495" y="1151812"/>
            <a:ext cx="7690105" cy="543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dirty="0">
                <a:solidFill>
                  <a:srgbClr val="0909AD"/>
                </a:solidFill>
              </a:rPr>
              <a:t> </a:t>
            </a: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 для реалізації ініціативи</a:t>
            </a:r>
            <a:endParaRPr lang="ru-RU" sz="2000" dirty="0"/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Дубовиківської територіальної громади, попри мало розвинену туристичну інфраструктуру, має виражені ознаки історичної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культурної та рекреаційно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 </a:t>
            </a:r>
          </a:p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Культурною спадщиною громади є історичні пам’ятки: Скульптура «Солдат з автоматом», Скульптура «Скорбна мати з сином», Пам’ятники 65 загиблим воїнам, Пам’ятник загиблим в роки громадянської війни, Пам’ятник загиблій партизанці. Також історичним надбанням Дубовиківської ТГ є 36 скіфських курганів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для реалізації  </a:t>
            </a:r>
            <a:r>
              <a:rPr lang="uk-UA" sz="2000" b="1" dirty="0" err="1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20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 історичної та культурної спадщини</a:t>
            </a: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 водойм та мальовничих краєвидів</a:t>
            </a:r>
          </a:p>
          <a:p>
            <a:pPr fontAlgn="base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ландшафтних заказників місцевого значення, які містять рідкісні види флори та фауни 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7F0720-6566-40B8-B299-3F924004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F1DBF7-A532-4B8F-8770-ABB53E555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85" y="2715177"/>
            <a:ext cx="3508890" cy="3872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502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47E40E-3138-40DB-ADFD-FE5599B7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909AD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Вимоги до інвесторів</a:t>
            </a:r>
            <a:endParaRPr lang="ru-RU" b="1" dirty="0">
              <a:solidFill>
                <a:srgbClr val="0909AD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93F2247-9019-494A-943A-F590E1DD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03120" y="1930401"/>
            <a:ext cx="7534656" cy="41109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діяльності в рамках законодавства України</a:t>
            </a:r>
            <a:endParaRPr lang="uk-UA" sz="8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8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 пріоритет при працевлаштуванні місцевим жителям громади</a:t>
            </a:r>
          </a:p>
          <a:p>
            <a:pPr marL="0" indent="0" algn="just">
              <a:buNone/>
            </a:pPr>
            <a:endParaRPr lang="uk-UA" sz="12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виконання інвестиційних зобов’язань</a:t>
            </a:r>
          </a:p>
          <a:p>
            <a:pPr marL="0" indent="0" algn="just">
              <a:buNone/>
            </a:pPr>
            <a:endParaRPr lang="uk-UA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 підприємства на території громади</a:t>
            </a:r>
            <a:endParaRPr lang="ru-RU" sz="24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xmlns="" id="{695DBBDA-54F7-406A-B9F1-B1B5C531DA5D}"/>
              </a:ext>
            </a:extLst>
          </p:cNvPr>
          <p:cNvSpPr/>
          <p:nvPr/>
        </p:nvSpPr>
        <p:spPr>
          <a:xfrm>
            <a:off x="1192830" y="4361689"/>
            <a:ext cx="6583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xmlns="" id="{D3643ACF-B946-4869-AAFF-DE1579ABF456}"/>
              </a:ext>
            </a:extLst>
          </p:cNvPr>
          <p:cNvSpPr/>
          <p:nvPr/>
        </p:nvSpPr>
        <p:spPr>
          <a:xfrm>
            <a:off x="1192830" y="3250692"/>
            <a:ext cx="6583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xmlns="" id="{9FED4E5C-76DB-4CE2-B12E-E71645A7080B}"/>
              </a:ext>
            </a:extLst>
          </p:cNvPr>
          <p:cNvSpPr/>
          <p:nvPr/>
        </p:nvSpPr>
        <p:spPr>
          <a:xfrm>
            <a:off x="1192830" y="2139695"/>
            <a:ext cx="6583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9AD382B8-3D2E-4676-BB8C-ED029FD7DD5B}"/>
              </a:ext>
            </a:extLst>
          </p:cNvPr>
          <p:cNvSpPr/>
          <p:nvPr/>
        </p:nvSpPr>
        <p:spPr>
          <a:xfrm>
            <a:off x="1192830" y="5229353"/>
            <a:ext cx="6583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F066EB2-DAEC-4B48-AA9F-B8AA5F4D1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298298"/>
            <a:ext cx="804742" cy="853514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xmlns="" id="{057EE1C0-B881-493F-A043-813720657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t="8778" r="24419" b="8778"/>
          <a:stretch/>
        </p:blipFill>
        <p:spPr bwMode="auto">
          <a:xfrm>
            <a:off x="714588" y="144176"/>
            <a:ext cx="1461998" cy="15048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FFC734-FF7C-4DB7-8758-212F74C4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182843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3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001A16F-920C-4C1C-9894-21F1F7FA2799}"/>
              </a:ext>
            </a:extLst>
          </p:cNvPr>
          <p:cNvSpPr/>
          <p:nvPr/>
        </p:nvSpPr>
        <p:spPr>
          <a:xfrm>
            <a:off x="1225297" y="296456"/>
            <a:ext cx="83958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400" b="1" dirty="0">
                <a:ln/>
                <a:solidFill>
                  <a:srgbClr val="F40EA7"/>
                </a:solidFill>
              </a:rPr>
              <a:t>ЗАПРОШУЄМО ДО СПІВПРАЦІ</a:t>
            </a:r>
            <a:r>
              <a:rPr lang="ru-RU" sz="4400" b="1" cap="none" spc="0" dirty="0">
                <a:ln/>
                <a:solidFill>
                  <a:srgbClr val="F40EA7"/>
                </a:solidFill>
                <a:effectLst/>
              </a:rPr>
              <a:t>!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87E7FF15-3288-463E-A139-4E38C7096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8" y="1226285"/>
            <a:ext cx="3822885" cy="25493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1A63CC5-10C5-4D07-98AE-3F0731B03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1167085"/>
            <a:ext cx="3822886" cy="25485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82E758D-73F9-41CE-8383-8A1AD8E49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81" y="4065510"/>
            <a:ext cx="4011862" cy="26754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B6FB8C-6C87-424E-BDA4-F8104CFF6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1" y="4244889"/>
            <a:ext cx="4282220" cy="24517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1267753-63F5-481F-8468-02FEE0E14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31" y="2441381"/>
            <a:ext cx="4558798" cy="30401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8295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5F55B8-9757-4F62-B692-74CF21405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6" y="2094121"/>
            <a:ext cx="4550666" cy="415427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467F1A2-716F-4A81-B8AF-8AC25D97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Географічне розташування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DB874BB1-6FE6-4E75-9710-D365127EF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3082" y="1371600"/>
            <a:ext cx="6795519" cy="5303557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Дубовиківська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територіальна громада утворена 29 жовтня  2017 року </a:t>
            </a: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громади діють 5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старостинських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округів: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Добровільський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Зеленогайський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Миколаївський, Шевченківський та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Чаплинський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складу громади входять 27 населених пунктів. Адміністративним центром громади є село Дубовики</a:t>
            </a: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території громади складає 450.12 км</a:t>
            </a:r>
            <a:r>
              <a:rPr lang="uk-UA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населення станом на 01 січня 2024 року становить  7204 особи</a:t>
            </a: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 громада розташована у південно-східній частині Синельниківського району Дніпропетровської області. Межує з Васильківською, Покровською, Межівською, Миколаївською та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Маломихайлівською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Богданівською  територіальними громадами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Гідрографічна сітка території громади представлена річкою Чаплинкою, технічними водоймами, ставками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5FE4854-F014-44A6-91EF-88FB7706FA90}"/>
              </a:ext>
            </a:extLst>
          </p:cNvPr>
          <p:cNvSpPr/>
          <p:nvPr/>
        </p:nvSpPr>
        <p:spPr>
          <a:xfrm>
            <a:off x="1222311" y="1371600"/>
            <a:ext cx="364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Карта </a:t>
            </a:r>
            <a:r>
              <a:rPr lang="uk-UA" b="1" i="1" dirty="0" err="1"/>
              <a:t>Дубовиківської</a:t>
            </a:r>
            <a:r>
              <a:rPr lang="uk-UA" b="1" i="1" dirty="0"/>
              <a:t> ТГ </a:t>
            </a:r>
            <a:endParaRPr lang="ru-RU" b="1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966C2E3-D8BE-4FF7-8D71-40C56E1B0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5" y="247922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2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896B30-54E4-4212-8CAD-A8E4F006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6" y="497983"/>
            <a:ext cx="8596668" cy="637309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uk-UA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 населення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E1BF30A4-E9BE-48F3-B3A9-6900731766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2914553"/>
              </p:ext>
            </p:extLst>
          </p:nvPr>
        </p:nvGraphicFramePr>
        <p:xfrm>
          <a:off x="677861" y="1135294"/>
          <a:ext cx="9006465" cy="5224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3DEB13-A522-47DA-913B-EFCDA7FD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3" y="28177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1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0131C5-EF7E-4708-8BFC-CB380906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 постійного населення</a:t>
            </a:r>
            <a:b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статтю та місцем проживання</a:t>
            </a:r>
            <a:endParaRPr lang="ru-RU" sz="2800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xmlns="" id="{747669E8-0B68-46D2-A07A-D3E217F3C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956986"/>
              </p:ext>
            </p:extLst>
          </p:nvPr>
        </p:nvGraphicFramePr>
        <p:xfrm>
          <a:off x="677862" y="1704110"/>
          <a:ext cx="8964901" cy="490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2A4B79-BCF0-4EF9-8E38-07A11BB84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2295" y="182843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4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1B451A-562A-4ED9-969E-C195DE8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33360"/>
            <a:ext cx="10269587" cy="762196"/>
          </a:xfrm>
        </p:spPr>
        <p:txBody>
          <a:bodyPr/>
          <a:lstStyle/>
          <a:p>
            <a:r>
              <a:rPr lang="uk-UA" b="1" dirty="0">
                <a:solidFill>
                  <a:srgbClr val="0909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Природно-географічні та кліматичні умови</a:t>
            </a:r>
            <a:endParaRPr lang="ru-RU" b="1" dirty="0">
              <a:solidFill>
                <a:srgbClr val="0909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6A98B1-76FB-4C4E-8BED-03C604BE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95" y="333359"/>
            <a:ext cx="804742" cy="853514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A6FAC6B0-D198-4A73-9548-16513E155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2" y="1186873"/>
            <a:ext cx="9161082" cy="5671127"/>
          </a:xfrm>
        </p:spPr>
        <p:txBody>
          <a:bodyPr numCol="2">
            <a:normAutofit fontScale="32500" lnSpcReduction="20000"/>
          </a:bodyPr>
          <a:lstStyle/>
          <a:p>
            <a:pPr algn="just"/>
            <a:r>
              <a:rPr lang="uk-UA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Великим багатством громади є </a:t>
            </a:r>
            <a:r>
              <a:rPr lang="uk-UA" sz="7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ґрунти.   </a:t>
            </a:r>
            <a:r>
              <a:rPr lang="uk-UA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тисячолітню історію господарювання людини на території громади ґрунтовий покрив зазнав багатьох змін, передусім завдяки широкому розвитку землеробства та перерозподілу угідь. Велика площа земель зайнята ріллею, сіножатями та пасовищами </a:t>
            </a:r>
          </a:p>
          <a:p>
            <a:pPr algn="just"/>
            <a:endParaRPr lang="uk-U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головного компоненту родючості ґрунту - </a:t>
            </a:r>
            <a:r>
              <a:rPr lang="uk-UA" sz="7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гумусу </a:t>
            </a:r>
            <a:r>
              <a:rPr lang="uk-UA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 шляхом внесення органічних і мінеральних добрив, агрокультурними процесами. Але це не завжди допомагає підвищити вміст гумусу, який з кожним роком втрачається, оскільки земля перейшла у приватну власність і люди не завжди мають можливість добре обробляти її  </a:t>
            </a:r>
          </a:p>
          <a:p>
            <a:pPr marL="0" indent="0" algn="just">
              <a:buNone/>
            </a:pPr>
            <a:endParaRPr lang="uk-U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dirty="0"/>
          </a:p>
          <a:p>
            <a:pPr algn="just"/>
            <a:endParaRPr lang="uk-UA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465887-FF90-469E-911D-B6DF68F4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35" y="4592756"/>
            <a:ext cx="4272950" cy="21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2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8F92AD-D4A9-4A77-977C-BD0EE81A3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57" y="4356341"/>
            <a:ext cx="5287617" cy="2582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033E6C-BBA8-4782-8F90-B85660A4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3" y="1120783"/>
            <a:ext cx="9508373" cy="399985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ериторія належить до класу рівнинних східноєвропейських ландшафтів та відноситься до степової зони. Рельєф громади — хвиляста рівнина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 </a:t>
            </a:r>
            <a:r>
              <a:rPr lang="uk-UA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континентальний: жарке літо та </a:t>
            </a:r>
            <a:r>
              <a:rPr lang="uk-UA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-холодна зима. Середня температура січня − -4- 7°, липня +21- + 23°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громади безпечна щодо затоплення поверхневими водами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Гідрографічна сітка території громади представлена річкою Чаплинкою, технічними водоймами, ставками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типи ґрунтів – чорноземи звичайні. Галузь сільського господарства є основною в наповнюваності бюджету громади</a:t>
            </a:r>
          </a:p>
          <a:p>
            <a:pPr algn="just"/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Земельні ресурси громади характеризуються наявністю сільськогосподарських земель, придатних для вирощування зернових та технічних культур, овочів, садівництва, дозволяють займатися молочнотоварним виробництвом та бджільництвом </a:t>
            </a:r>
          </a:p>
          <a:p>
            <a:pPr algn="just"/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Дубовиківської ТГ знаходяться ставки, які придатні для оренди та розведення риби з подальшою реалізацією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D94406-52C9-4D8A-8645-9B24CF45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294" y="317241"/>
            <a:ext cx="804742" cy="853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992" y="474453"/>
            <a:ext cx="1029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909A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Природно-географічні та кліматичні умови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62875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3449</TotalTime>
  <Words>2850</Words>
  <Application>Microsoft Office PowerPoint</Application>
  <PresentationFormat>Довільний</PresentationFormat>
  <Paragraphs>408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43" baseType="lpstr">
      <vt:lpstr>Аспект</vt:lpstr>
      <vt:lpstr>Дубовиківської територіальної громади Синельниківського району Дніпропетровської області</vt:lpstr>
      <vt:lpstr>Презентація PowerPoint</vt:lpstr>
      <vt:lpstr>Презентація PowerPoint</vt:lpstr>
      <vt:lpstr>Загальна інформація про громаду</vt:lpstr>
      <vt:lpstr>Географічне розташування</vt:lpstr>
      <vt:lpstr>Розподіл постійного населення</vt:lpstr>
      <vt:lpstr>Розподіл  постійного населення  за статтю та місцем проживання</vt:lpstr>
      <vt:lpstr>Природно-географічні та кліматичні умови</vt:lpstr>
      <vt:lpstr>Презентація PowerPoint</vt:lpstr>
      <vt:lpstr>Структура земельних ресурсів громади</vt:lpstr>
      <vt:lpstr>Природно-геологічний потенціал</vt:lpstr>
      <vt:lpstr>Заказники місцевого значення</vt:lpstr>
      <vt:lpstr>Транспортна інфраструктура громади</vt:lpstr>
      <vt:lpstr>Соціальна інфраструктура </vt:lpstr>
      <vt:lpstr>Заклади загальної освіти</vt:lpstr>
      <vt:lpstr>Охорона здоров’я     </vt:lpstr>
      <vt:lpstr>Дозвілля</vt:lpstr>
      <vt:lpstr>Творчі колективи</vt:lpstr>
      <vt:lpstr>Економічний потенціал громади</vt:lpstr>
      <vt:lpstr>Презентація PowerPoint</vt:lpstr>
      <vt:lpstr>Роздрібна торгівля  </vt:lpstr>
      <vt:lpstr>Бюджет громади</vt:lpstr>
      <vt:lpstr>Бюджетоутворюючі підприємства </vt:lpstr>
      <vt:lpstr>Досягнення громади</vt:lpstr>
      <vt:lpstr>Презентація PowerPoint</vt:lpstr>
      <vt:lpstr>Презентація PowerPoint</vt:lpstr>
      <vt:lpstr>Облаштування дитячих майданчиків в населених пунктах громади за рахунок коштів місцевого бюджету</vt:lpstr>
      <vt:lpstr>Досягнення громади </vt:lpstr>
      <vt:lpstr>ІНВЕСТИЦІЙНІ ОБ’ЄКТИ </vt:lpstr>
      <vt:lpstr>ІНВЕСТИЦІЙНІ ОБ’ЄКТИ </vt:lpstr>
      <vt:lpstr>ІНВЕСТИЦІЙНІ ОБ’ЄКТИ </vt:lpstr>
      <vt:lpstr>ІНВЕСТИЦІЙНІ ОБ’ЄКТИ </vt:lpstr>
      <vt:lpstr>ІНВЕСТИЦІЙНІ ПРОПОЗИЦІЇ  </vt:lpstr>
      <vt:lpstr>ІНВЕСТИЦІЙНІ ПРОПОЗИЦІЇ  </vt:lpstr>
      <vt:lpstr>ІНВЕСТИЦІЙНІ ПРОПОЗИЦІЇ  </vt:lpstr>
      <vt:lpstr>ІНВЕСТИЦІЙНІ ПРОПОЗИЦІЇ  </vt:lpstr>
      <vt:lpstr>ІНВЕСТИЦІЙНІ ПРОПОЗИЦІЇ  </vt:lpstr>
      <vt:lpstr>ІНВЕСТИЦІЙНІ ПРОПОЗИЦІЇ  </vt:lpstr>
      <vt:lpstr>ІНВЕСТИЦІЙНІ ПРОПОЗИЦІЇ  </vt:lpstr>
      <vt:lpstr>ІНВЕСТИЦІЙНІ ПРОПОЗИЦІЇ  </vt:lpstr>
      <vt:lpstr> Вимоги до інвесторів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Дубовиківська територіальна громада Синельниківського району Дніпропетровської області</dc:title>
  <dc:creator>USER</dc:creator>
  <cp:lastModifiedBy>Admin</cp:lastModifiedBy>
  <cp:revision>124</cp:revision>
  <dcterms:created xsi:type="dcterms:W3CDTF">2024-07-12T10:39:13Z</dcterms:created>
  <dcterms:modified xsi:type="dcterms:W3CDTF">2025-01-30T12:46:23Z</dcterms:modified>
</cp:coreProperties>
</file>